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9" r:id="rId4"/>
    <p:sldId id="270" r:id="rId5"/>
    <p:sldId id="271" r:id="rId6"/>
    <p:sldId id="272" r:id="rId7"/>
    <p:sldId id="273" r:id="rId8"/>
    <p:sldId id="274" r:id="rId9"/>
    <p:sldId id="280" r:id="rId10"/>
    <p:sldId id="260" r:id="rId11"/>
    <p:sldId id="278" r:id="rId12"/>
    <p:sldId id="261" r:id="rId13"/>
    <p:sldId id="258" r:id="rId14"/>
    <p:sldId id="263" r:id="rId15"/>
    <p:sldId id="264" r:id="rId16"/>
    <p:sldId id="281" r:id="rId17"/>
    <p:sldId id="279" r:id="rId18"/>
    <p:sldId id="276" r:id="rId19"/>
    <p:sldId id="277" r:id="rId20"/>
    <p:sldId id="265" r:id="rId21"/>
    <p:sldId id="266" r:id="rId22"/>
    <p:sldId id="267" r:id="rId23"/>
    <p:sldId id="269" r:id="rId24"/>
    <p:sldId id="268" r:id="rId25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874" autoAdjust="0"/>
  </p:normalViewPr>
  <p:slideViewPr>
    <p:cSldViewPr>
      <p:cViewPr varScale="1">
        <p:scale>
          <a:sx n="102" d="100"/>
          <a:sy n="102" d="100"/>
        </p:scale>
        <p:origin x="594" y="120"/>
      </p:cViewPr>
      <p:guideLst>
        <p:guide orient="horz" pos="220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D5DEB-2D77-40B4-90D8-38D1C70D7C89}" type="datetimeFigureOut">
              <a:rPr lang="de-DE" smtClean="0"/>
              <a:t>11.03.2020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74066A-D326-41ED-8B87-404DACE0621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1070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4066A-D326-41ED-8B87-404DACE0621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2336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4066A-D326-41ED-8B87-404DACE06210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1022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4066A-D326-41ED-8B87-404DACE06210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3322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4066A-D326-41ED-8B87-404DACE06210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8224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4066A-D326-41ED-8B87-404DACE06210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8018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85800" y="1700808"/>
            <a:ext cx="7772400" cy="1470025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&lt;Title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talk</a:t>
            </a:r>
            <a:r>
              <a:rPr lang="de-DE" dirty="0" smtClean="0"/>
              <a:t>&gt;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3348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&lt;Meeting </a:t>
            </a:r>
            <a:r>
              <a:rPr lang="de-DE" dirty="0" err="1" smtClean="0"/>
              <a:t>purpose</a:t>
            </a:r>
            <a:r>
              <a:rPr lang="de-DE" dirty="0" smtClean="0"/>
              <a:t>&gt;</a:t>
            </a:r>
          </a:p>
        </p:txBody>
      </p:sp>
      <p:sp>
        <p:nvSpPr>
          <p:cNvPr id="30" name="Untertitel 2"/>
          <p:cNvSpPr txBox="1">
            <a:spLocks/>
          </p:cNvSpPr>
          <p:nvPr userDrawn="1"/>
        </p:nvSpPr>
        <p:spPr>
          <a:xfrm>
            <a:off x="1381033" y="4214056"/>
            <a:ext cx="6400800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1413920" y="5003391"/>
            <a:ext cx="6400800" cy="330609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de-DE" dirty="0" smtClean="0"/>
              <a:t>&lt;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&gt;</a:t>
            </a:r>
            <a:endParaRPr lang="de-DE" dirty="0"/>
          </a:p>
        </p:txBody>
      </p:sp>
      <p:sp>
        <p:nvSpPr>
          <p:cNvPr id="31" name="Textplatzhalter 23"/>
          <p:cNvSpPr>
            <a:spLocks noGrp="1"/>
          </p:cNvSpPr>
          <p:nvPr>
            <p:ph type="body" sz="quarter" idx="11" hasCustomPrompt="1"/>
          </p:nvPr>
        </p:nvSpPr>
        <p:spPr>
          <a:xfrm>
            <a:off x="1381033" y="4260912"/>
            <a:ext cx="6400800" cy="288032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sz="1600" dirty="0" smtClean="0">
                <a:solidFill>
                  <a:schemeClr val="bg1">
                    <a:lumMod val="65000"/>
                  </a:schemeClr>
                </a:solidFill>
              </a:rPr>
              <a:t>(&lt;</a:t>
            </a:r>
            <a:r>
              <a:rPr lang="de-DE" sz="1600" dirty="0" err="1" smtClean="0">
                <a:solidFill>
                  <a:schemeClr val="bg1">
                    <a:lumMod val="65000"/>
                  </a:schemeClr>
                </a:solidFill>
              </a:rPr>
              <a:t>Presentation</a:t>
            </a:r>
            <a:r>
              <a:rPr lang="de-DE" sz="1600" baseline="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600" baseline="0" dirty="0" err="1" smtClean="0">
                <a:solidFill>
                  <a:schemeClr val="bg1">
                    <a:lumMod val="65000"/>
                  </a:schemeClr>
                </a:solidFill>
              </a:rPr>
              <a:t>date</a:t>
            </a:r>
            <a:r>
              <a:rPr lang="de-DE" sz="1600" dirty="0" smtClean="0">
                <a:solidFill>
                  <a:schemeClr val="bg1">
                    <a:lumMod val="65000"/>
                  </a:schemeClr>
                </a:solidFill>
              </a:rPr>
              <a:t>&gt;)</a:t>
            </a:r>
            <a:endParaRPr lang="de-DE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ctangle 8"/>
          <p:cNvSpPr>
            <a:spLocks noChangeArrowheads="1"/>
          </p:cNvSpPr>
          <p:nvPr userDrawn="1"/>
        </p:nvSpPr>
        <p:spPr bwMode="auto">
          <a:xfrm>
            <a:off x="0" y="6781800"/>
            <a:ext cx="9144000" cy="76200"/>
          </a:xfrm>
          <a:prstGeom prst="rect">
            <a:avLst/>
          </a:prstGeom>
          <a:solidFill>
            <a:schemeClr val="accent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GB"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97741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9922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140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8611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3200" b="1" cap="all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71652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8148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9079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0435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3938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4551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18687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2"/>
          <p:cNvSpPr>
            <a:spLocks noChangeArrowheads="1"/>
          </p:cNvSpPr>
          <p:nvPr userDrawn="1"/>
        </p:nvSpPr>
        <p:spPr bwMode="auto">
          <a:xfrm>
            <a:off x="0" y="6082402"/>
            <a:ext cx="9144000" cy="775598"/>
          </a:xfrm>
          <a:prstGeom prst="rect">
            <a:avLst/>
          </a:prstGeom>
          <a:solidFill>
            <a:srgbClr val="00335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GB">
              <a:ea typeface="ＭＳ Ｐゴシック" pitchFamily="1" charset="-128"/>
            </a:endParaRP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980728"/>
            <a:ext cx="8229600" cy="5101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grpSp>
        <p:nvGrpSpPr>
          <p:cNvPr id="7" name="Gruppieren 25"/>
          <p:cNvGrpSpPr>
            <a:grpSpLocks/>
          </p:cNvGrpSpPr>
          <p:nvPr userDrawn="1"/>
        </p:nvGrpSpPr>
        <p:grpSpPr bwMode="auto">
          <a:xfrm>
            <a:off x="0" y="0"/>
            <a:ext cx="457200" cy="6082402"/>
            <a:chOff x="0" y="0"/>
            <a:chExt cx="457200" cy="5943600"/>
          </a:xfrm>
        </p:grpSpPr>
        <p:sp>
          <p:nvSpPr>
            <p:cNvPr id="8" name="Rectangle 15"/>
            <p:cNvSpPr>
              <a:spLocks noChangeArrowheads="1"/>
            </p:cNvSpPr>
            <p:nvPr userDrawn="1"/>
          </p:nvSpPr>
          <p:spPr bwMode="auto">
            <a:xfrm>
              <a:off x="0" y="0"/>
              <a:ext cx="457200" cy="5181600"/>
            </a:xfrm>
            <a:prstGeom prst="rect">
              <a:avLst/>
            </a:prstGeom>
            <a:solidFill>
              <a:srgbClr val="FF7900">
                <a:alpha val="60001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ea typeface="ＭＳ Ｐゴシック" pitchFamily="1" charset="-128"/>
              </a:endParaRPr>
            </a:p>
          </p:txBody>
        </p:sp>
        <p:sp>
          <p:nvSpPr>
            <p:cNvPr id="9" name="Rectangle 10"/>
            <p:cNvSpPr>
              <a:spLocks noChangeArrowheads="1"/>
            </p:cNvSpPr>
            <p:nvPr userDrawn="1"/>
          </p:nvSpPr>
          <p:spPr bwMode="auto">
            <a:xfrm>
              <a:off x="0" y="1905000"/>
              <a:ext cx="457200" cy="914400"/>
            </a:xfrm>
            <a:prstGeom prst="rect">
              <a:avLst/>
            </a:prstGeom>
            <a:solidFill>
              <a:srgbClr val="FF7900">
                <a:alpha val="99001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ea typeface="ＭＳ Ｐゴシック" pitchFamily="1" charset="-128"/>
              </a:endParaRPr>
            </a:p>
          </p:txBody>
        </p:sp>
        <p:sp>
          <p:nvSpPr>
            <p:cNvPr id="10" name="Rectangle 13"/>
            <p:cNvSpPr>
              <a:spLocks noChangeArrowheads="1"/>
            </p:cNvSpPr>
            <p:nvPr userDrawn="1"/>
          </p:nvSpPr>
          <p:spPr bwMode="auto">
            <a:xfrm>
              <a:off x="0" y="2819400"/>
              <a:ext cx="457200" cy="3124200"/>
            </a:xfrm>
            <a:prstGeom prst="rect">
              <a:avLst/>
            </a:prstGeom>
            <a:solidFill>
              <a:srgbClr val="FF7900">
                <a:alpha val="5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GB">
                <a:ea typeface="ＭＳ Ｐゴシック" pitchFamily="1" charset="-128"/>
              </a:endParaRPr>
            </a:p>
          </p:txBody>
        </p:sp>
        <p:sp>
          <p:nvSpPr>
            <p:cNvPr id="11" name="Rectangle 14"/>
            <p:cNvSpPr>
              <a:spLocks noChangeArrowheads="1"/>
            </p:cNvSpPr>
            <p:nvPr userDrawn="1"/>
          </p:nvSpPr>
          <p:spPr bwMode="auto">
            <a:xfrm>
              <a:off x="0" y="1524000"/>
              <a:ext cx="457200" cy="3657600"/>
            </a:xfrm>
            <a:prstGeom prst="rect">
              <a:avLst/>
            </a:prstGeom>
            <a:solidFill>
              <a:srgbClr val="FF79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ea typeface="ＭＳ Ｐゴシック" pitchFamily="1" charset="-128"/>
              </a:endParaRPr>
            </a:p>
          </p:txBody>
        </p:sp>
        <p:sp>
          <p:nvSpPr>
            <p:cNvPr id="12" name="Rectangle 16"/>
            <p:cNvSpPr>
              <a:spLocks noChangeArrowheads="1"/>
            </p:cNvSpPr>
            <p:nvPr userDrawn="1"/>
          </p:nvSpPr>
          <p:spPr bwMode="auto">
            <a:xfrm>
              <a:off x="0" y="3124200"/>
              <a:ext cx="457200" cy="76200"/>
            </a:xfrm>
            <a:prstGeom prst="rect">
              <a:avLst/>
            </a:prstGeom>
            <a:solidFill>
              <a:srgbClr val="FF7900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solidFill>
                  <a:schemeClr val="hlink"/>
                </a:solidFill>
                <a:ea typeface="ＭＳ Ｐゴシック" pitchFamily="1" charset="-128"/>
              </a:endParaRPr>
            </a:p>
          </p:txBody>
        </p:sp>
        <p:sp>
          <p:nvSpPr>
            <p:cNvPr id="13" name="Rectangle 17"/>
            <p:cNvSpPr>
              <a:spLocks noChangeArrowheads="1"/>
            </p:cNvSpPr>
            <p:nvPr userDrawn="1"/>
          </p:nvSpPr>
          <p:spPr bwMode="auto">
            <a:xfrm>
              <a:off x="0" y="381000"/>
              <a:ext cx="457200" cy="76200"/>
            </a:xfrm>
            <a:prstGeom prst="rect">
              <a:avLst/>
            </a:prstGeom>
            <a:solidFill>
              <a:srgbClr val="FF7900">
                <a:alpha val="5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solidFill>
                  <a:schemeClr val="hlink"/>
                </a:solidFill>
                <a:ea typeface="ＭＳ Ｐゴシック" pitchFamily="1" charset="-128"/>
              </a:endParaRPr>
            </a:p>
          </p:txBody>
        </p:sp>
        <p:sp>
          <p:nvSpPr>
            <p:cNvPr id="14" name="Rectangle 18"/>
            <p:cNvSpPr>
              <a:spLocks noChangeArrowheads="1"/>
            </p:cNvSpPr>
            <p:nvPr userDrawn="1"/>
          </p:nvSpPr>
          <p:spPr bwMode="auto">
            <a:xfrm>
              <a:off x="0" y="5867400"/>
              <a:ext cx="457200" cy="76200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solidFill>
                  <a:schemeClr val="hlink"/>
                </a:solidFill>
                <a:ea typeface="ＭＳ Ｐゴシック" pitchFamily="1" charset="-128"/>
              </a:endParaRPr>
            </a:p>
          </p:txBody>
        </p:sp>
        <p:sp>
          <p:nvSpPr>
            <p:cNvPr id="15" name="Rectangle 22"/>
            <p:cNvSpPr>
              <a:spLocks noChangeArrowheads="1"/>
            </p:cNvSpPr>
            <p:nvPr userDrawn="1"/>
          </p:nvSpPr>
          <p:spPr bwMode="auto">
            <a:xfrm>
              <a:off x="0" y="0"/>
              <a:ext cx="457200" cy="457200"/>
            </a:xfrm>
            <a:prstGeom prst="rect">
              <a:avLst/>
            </a:prstGeom>
            <a:solidFill>
              <a:srgbClr val="FF79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ea typeface="ＭＳ Ｐゴシック" pitchFamily="1" charset="-128"/>
              </a:endParaRPr>
            </a:p>
          </p:txBody>
        </p:sp>
        <p:sp>
          <p:nvSpPr>
            <p:cNvPr id="16" name="Rectangle 23"/>
            <p:cNvSpPr>
              <a:spLocks noChangeArrowheads="1"/>
            </p:cNvSpPr>
            <p:nvPr userDrawn="1"/>
          </p:nvSpPr>
          <p:spPr bwMode="auto">
            <a:xfrm>
              <a:off x="0" y="1219200"/>
              <a:ext cx="457200" cy="152400"/>
            </a:xfrm>
            <a:prstGeom prst="rect">
              <a:avLst/>
            </a:prstGeom>
            <a:solidFill>
              <a:srgbClr val="FF79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ea typeface="ＭＳ Ｐゴシック" pitchFamily="1" charset="-128"/>
              </a:endParaRPr>
            </a:p>
          </p:txBody>
        </p:sp>
        <p:sp>
          <p:nvSpPr>
            <p:cNvPr id="17" name="Rectangle 24"/>
            <p:cNvSpPr>
              <a:spLocks noChangeArrowheads="1"/>
            </p:cNvSpPr>
            <p:nvPr userDrawn="1"/>
          </p:nvSpPr>
          <p:spPr bwMode="auto">
            <a:xfrm>
              <a:off x="0" y="5257800"/>
              <a:ext cx="457200" cy="152400"/>
            </a:xfrm>
            <a:prstGeom prst="rect">
              <a:avLst/>
            </a:prstGeom>
            <a:solidFill>
              <a:srgbClr val="FF79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ea typeface="ＭＳ Ｐゴシック" pitchFamily="1" charset="-128"/>
              </a:endParaRPr>
            </a:p>
          </p:txBody>
        </p:sp>
      </p:grpSp>
      <p:sp>
        <p:nvSpPr>
          <p:cNvPr id="21" name="Fußzeilenplatzhalter 4"/>
          <p:cNvSpPr txBox="1">
            <a:spLocks noGrp="1"/>
          </p:cNvSpPr>
          <p:nvPr userDrawn="1"/>
        </p:nvSpPr>
        <p:spPr bwMode="auto">
          <a:xfrm>
            <a:off x="3635896" y="6082403"/>
            <a:ext cx="3744416" cy="69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de-DE" sz="1000" dirty="0" smtClean="0">
                <a:solidFill>
                  <a:schemeClr val="bg1"/>
                </a:solidFill>
              </a:rPr>
              <a:t>Group </a:t>
            </a:r>
            <a:r>
              <a:rPr lang="en-US" sz="1000" dirty="0" smtClean="0">
                <a:solidFill>
                  <a:schemeClr val="bg1"/>
                </a:solidFill>
              </a:rPr>
              <a:t>S</a:t>
            </a:r>
            <a:r>
              <a:rPr lang="de-DE" sz="1000" dirty="0" err="1" smtClean="0">
                <a:solidFill>
                  <a:schemeClr val="bg1"/>
                </a:solidFill>
              </a:rPr>
              <a:t>tudy</a:t>
            </a:r>
            <a:r>
              <a:rPr lang="de-DE" sz="1000" dirty="0" smtClean="0">
                <a:solidFill>
                  <a:schemeClr val="bg1"/>
                </a:solidFill>
              </a:rPr>
              <a:t> </a:t>
            </a:r>
            <a:r>
              <a:rPr lang="de-DE" sz="1000" dirty="0" err="1" smtClean="0">
                <a:solidFill>
                  <a:schemeClr val="bg1"/>
                </a:solidFill>
              </a:rPr>
              <a:t>Presentation</a:t>
            </a:r>
            <a:endParaRPr lang="de-DE" sz="1000" dirty="0" smtClean="0">
              <a:solidFill>
                <a:schemeClr val="bg1"/>
              </a:solidFill>
            </a:endParaRPr>
          </a:p>
          <a:p>
            <a:pPr algn="ctr"/>
            <a:r>
              <a:rPr lang="de-DE" sz="1000" dirty="0" err="1" smtClean="0">
                <a:solidFill>
                  <a:schemeClr val="bg1"/>
                </a:solidFill>
              </a:rPr>
              <a:t>Kukartsev</a:t>
            </a:r>
            <a:r>
              <a:rPr lang="de-DE" sz="1000" dirty="0" smtClean="0">
                <a:solidFill>
                  <a:schemeClr val="bg1"/>
                </a:solidFill>
              </a:rPr>
              <a:t>, </a:t>
            </a:r>
            <a:r>
              <a:rPr lang="de-DE" sz="1000" dirty="0" err="1" smtClean="0">
                <a:solidFill>
                  <a:schemeClr val="bg1"/>
                </a:solidFill>
              </a:rPr>
              <a:t>Makhmutov</a:t>
            </a:r>
            <a:r>
              <a:rPr lang="de-DE" sz="1000" dirty="0" smtClean="0">
                <a:solidFill>
                  <a:schemeClr val="bg1"/>
                </a:solidFill>
              </a:rPr>
              <a:t>, </a:t>
            </a:r>
            <a:r>
              <a:rPr lang="de-DE" sz="1000" dirty="0" err="1" smtClean="0">
                <a:solidFill>
                  <a:schemeClr val="bg1"/>
                </a:solidFill>
              </a:rPr>
              <a:t>Khakov</a:t>
            </a:r>
            <a:endParaRPr lang="de-DE" sz="1000" dirty="0">
              <a:solidFill>
                <a:schemeClr val="bg1"/>
              </a:solidFill>
            </a:endParaRPr>
          </a:p>
          <a:p>
            <a:pPr algn="ctr"/>
            <a:r>
              <a:rPr lang="de-DE" sz="1000" i="1" dirty="0">
                <a:solidFill>
                  <a:schemeClr val="bg1"/>
                </a:solidFill>
              </a:rPr>
              <a:t>Page</a:t>
            </a:r>
            <a:r>
              <a:rPr lang="de-DE" sz="1000" dirty="0">
                <a:solidFill>
                  <a:schemeClr val="bg1"/>
                </a:solidFill>
              </a:rPr>
              <a:t> </a:t>
            </a:r>
            <a:r>
              <a:rPr lang="de-DE" sz="1000" dirty="0" smtClean="0">
                <a:solidFill>
                  <a:schemeClr val="bg1"/>
                </a:solidFill>
              </a:rPr>
              <a:t> </a:t>
            </a:r>
            <a:fld id="{683AE010-9896-4990-86A8-A65F313402B6}" type="slidenum">
              <a:rPr lang="de-DE" sz="1000" smtClean="0">
                <a:solidFill>
                  <a:schemeClr val="bg1"/>
                </a:solidFill>
              </a:rPr>
              <a:pPr algn="ctr"/>
              <a:t>‹#›</a:t>
            </a:fld>
            <a:endParaRPr lang="de-DE" sz="1000" dirty="0">
              <a:solidFill>
                <a:schemeClr val="bg1"/>
              </a:solidFill>
            </a:endParaRPr>
          </a:p>
        </p:txBody>
      </p:sp>
      <p:pic>
        <p:nvPicPr>
          <p:cNvPr id="22" name="Picture 3" descr="Z:\IHS PR Material and Information\ICS logo\ICS-dark-background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37" y="6155840"/>
            <a:ext cx="614339" cy="55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ußzeilenplatzhalter 4"/>
          <p:cNvSpPr txBox="1">
            <a:spLocks noGrp="1"/>
          </p:cNvSpPr>
          <p:nvPr userDrawn="1"/>
        </p:nvSpPr>
        <p:spPr bwMode="auto">
          <a:xfrm>
            <a:off x="941208" y="6082403"/>
            <a:ext cx="2952750" cy="69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de-DE" sz="1000" dirty="0">
                <a:solidFill>
                  <a:schemeClr val="bg1"/>
                </a:solidFill>
              </a:rPr>
              <a:t>Prof. Dr.-Ing. habil. Andreas </a:t>
            </a:r>
            <a:r>
              <a:rPr lang="de-DE" sz="1000" dirty="0" err="1">
                <a:solidFill>
                  <a:schemeClr val="bg1"/>
                </a:solidFill>
              </a:rPr>
              <a:t>Mitschele</a:t>
            </a:r>
            <a:r>
              <a:rPr lang="de-DE" sz="1000" dirty="0">
                <a:solidFill>
                  <a:schemeClr val="bg1"/>
                </a:solidFill>
              </a:rPr>
              <a:t>-Thiel</a:t>
            </a:r>
          </a:p>
          <a:p>
            <a:r>
              <a:rPr lang="de-DE" sz="1000" dirty="0">
                <a:solidFill>
                  <a:schemeClr val="bg1"/>
                </a:solidFill>
              </a:rPr>
              <a:t>Integrated Communication Systems Group</a:t>
            </a:r>
          </a:p>
          <a:p>
            <a:r>
              <a:rPr lang="de-DE" sz="1000" u="sng" dirty="0">
                <a:solidFill>
                  <a:schemeClr val="bg1"/>
                </a:solidFill>
              </a:rPr>
              <a:t>www.tu-ilmenau.de/ics</a:t>
            </a:r>
            <a:r>
              <a:rPr lang="de-DE" sz="10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4" name="Picture 26" descr="ENGLogoWeiss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060" y="6234385"/>
            <a:ext cx="129540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8"/>
          <p:cNvSpPr>
            <a:spLocks noChangeArrowheads="1"/>
          </p:cNvSpPr>
          <p:nvPr userDrawn="1"/>
        </p:nvSpPr>
        <p:spPr bwMode="auto">
          <a:xfrm>
            <a:off x="0" y="6781800"/>
            <a:ext cx="9144000" cy="76200"/>
          </a:xfrm>
          <a:prstGeom prst="rect">
            <a:avLst/>
          </a:prstGeom>
          <a:solidFill>
            <a:schemeClr val="accent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GB"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8738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lang="de-DE" sz="3000" b="1" kern="1200" dirty="0" smtClean="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u-ilmenau.de/ics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Optimal%20Trajectory%20Learning%20for%20UAV-BS%20Video%20Provisioning%20System:%20A%20Deep%20Reinforcement%20Learning%20Approach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analysis framework for </a:t>
            </a:r>
            <a:r>
              <a:rPr lang="en-US" dirty="0" smtClean="0"/>
              <a:t>base</a:t>
            </a:r>
            <a:r>
              <a:rPr lang="ru-RU" dirty="0" smtClean="0"/>
              <a:t> </a:t>
            </a:r>
            <a:r>
              <a:rPr lang="en-US" dirty="0" smtClean="0"/>
              <a:t>station</a:t>
            </a:r>
            <a:r>
              <a:rPr lang="ru-RU" dirty="0"/>
              <a:t> </a:t>
            </a:r>
            <a:r>
              <a:rPr lang="en-US" dirty="0" smtClean="0"/>
              <a:t>placement </a:t>
            </a:r>
            <a:r>
              <a:rPr lang="en-US" dirty="0"/>
              <a:t>using IEEE 802.11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Group study presentation</a:t>
            </a:r>
            <a:endParaRPr lang="en-US" dirty="0"/>
          </a:p>
        </p:txBody>
      </p:sp>
      <p:sp>
        <p:nvSpPr>
          <p:cNvPr id="6" name="Untertitel 2"/>
          <p:cNvSpPr txBox="1">
            <a:spLocks/>
          </p:cNvSpPr>
          <p:nvPr/>
        </p:nvSpPr>
        <p:spPr>
          <a:xfrm>
            <a:off x="1381033" y="4214056"/>
            <a:ext cx="6400800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platzhalter 23"/>
          <p:cNvSpPr>
            <a:spLocks noGrp="1"/>
          </p:cNvSpPr>
          <p:nvPr>
            <p:ph type="body" sz="quarter" idx="10"/>
          </p:nvPr>
        </p:nvSpPr>
        <p:spPr>
          <a:xfrm>
            <a:off x="1475656" y="4731283"/>
            <a:ext cx="6400800" cy="1066056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 smtClean="0"/>
              <a:t>Kirill </a:t>
            </a:r>
            <a:r>
              <a:rPr lang="en-US" dirty="0" err="1" smtClean="0"/>
              <a:t>Kukartsev</a:t>
            </a:r>
            <a:endParaRPr lang="en-US" dirty="0" smtClean="0"/>
          </a:p>
          <a:p>
            <a:pPr lvl="0"/>
            <a:r>
              <a:rPr lang="en-US" dirty="0" err="1" smtClean="0"/>
              <a:t>Zufar</a:t>
            </a:r>
            <a:r>
              <a:rPr lang="en-US" dirty="0" smtClean="0"/>
              <a:t> </a:t>
            </a:r>
            <a:r>
              <a:rPr lang="en-US" dirty="0" err="1" smtClean="0"/>
              <a:t>Makhmutov</a:t>
            </a:r>
            <a:endParaRPr lang="en-US" dirty="0" smtClean="0"/>
          </a:p>
          <a:p>
            <a:pPr lvl="0"/>
            <a:r>
              <a:rPr lang="en-US" dirty="0" err="1" smtClean="0"/>
              <a:t>Rustam</a:t>
            </a:r>
            <a:r>
              <a:rPr lang="en-US" dirty="0" smtClean="0"/>
              <a:t> </a:t>
            </a:r>
            <a:r>
              <a:rPr lang="en-US" dirty="0" err="1" smtClean="0"/>
              <a:t>Khakov</a:t>
            </a:r>
            <a:endParaRPr lang="en-US" dirty="0"/>
          </a:p>
        </p:txBody>
      </p:sp>
      <p:sp>
        <p:nvSpPr>
          <p:cNvPr id="8" name="Textplatzhalter 23"/>
          <p:cNvSpPr>
            <a:spLocks noGrp="1"/>
          </p:cNvSpPr>
          <p:nvPr>
            <p:ph type="body" sz="quarter" idx="11"/>
          </p:nvPr>
        </p:nvSpPr>
        <p:spPr>
          <a:xfrm>
            <a:off x="1381033" y="4260912"/>
            <a:ext cx="6400800" cy="288032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18.03.2020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67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Optimized positions for UAV-BS</a:t>
            </a:r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564904"/>
            <a:ext cx="3796229" cy="2907323"/>
          </a:xfrm>
          <a:prstGeom prst="rect">
            <a:avLst/>
          </a:prstGeom>
        </p:spPr>
      </p:pic>
      <p:pic>
        <p:nvPicPr>
          <p:cNvPr id="10" name="Объект 9"/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196752"/>
            <a:ext cx="4382518" cy="3356329"/>
          </a:xfrm>
          <a:ln>
            <a:solidFill>
              <a:schemeClr val="accent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1331640" y="4697677"/>
            <a:ext cx="252028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Logical map for the original position and suggested optimized position. Coordinates  by “clustering” (K-Means) position optimization </a:t>
            </a:r>
            <a:r>
              <a:rPr lang="en-US" sz="1100" dirty="0" smtClean="0"/>
              <a:t>algorithm</a:t>
            </a:r>
            <a:r>
              <a:rPr lang="en-US" sz="1100" dirty="0" smtClean="0"/>
              <a:t>s are highly biased.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5076056" y="5472227"/>
            <a:ext cx="37708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Satellite map with original and suggested positions for UAV-BS layout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4458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1"/>
                </a:solidFill>
              </a:rPr>
              <a:t>Result of experiment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124744"/>
            <a:ext cx="8363272" cy="59077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mtClean="0"/>
              <a:t>Are the initial </a:t>
            </a:r>
            <a:r>
              <a:rPr lang="en-US" u="sng" smtClean="0"/>
              <a:t>aims</a:t>
            </a:r>
            <a:r>
              <a:rPr lang="en-US" smtClean="0"/>
              <a:t> fulfilled?</a:t>
            </a:r>
            <a:endParaRPr lang="en-US" dirty="0" smtClean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653608"/>
              </p:ext>
            </p:extLst>
          </p:nvPr>
        </p:nvGraphicFramePr>
        <p:xfrm>
          <a:off x="827583" y="1709278"/>
          <a:ext cx="7992889" cy="3839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090">
                  <a:extLst>
                    <a:ext uri="{9D8B030D-6E8A-4147-A177-3AD203B41FA5}">
                      <a16:colId xmlns:a16="http://schemas.microsoft.com/office/drawing/2014/main" val="4214391138"/>
                    </a:ext>
                  </a:extLst>
                </a:gridCol>
                <a:gridCol w="3626403">
                  <a:extLst>
                    <a:ext uri="{9D8B030D-6E8A-4147-A177-3AD203B41FA5}">
                      <a16:colId xmlns:a16="http://schemas.microsoft.com/office/drawing/2014/main" val="3388875627"/>
                    </a:ext>
                  </a:extLst>
                </a:gridCol>
                <a:gridCol w="3552396">
                  <a:extLst>
                    <a:ext uri="{9D8B030D-6E8A-4147-A177-3AD203B41FA5}">
                      <a16:colId xmlns:a16="http://schemas.microsoft.com/office/drawing/2014/main" val="4187807219"/>
                    </a:ext>
                  </a:extLst>
                </a:gridCol>
              </a:tblGrid>
              <a:tr h="751700">
                <a:tc>
                  <a:txBody>
                    <a:bodyPr/>
                    <a:lstStyle/>
                    <a:p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Aspect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Result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203291"/>
                  </a:ext>
                </a:extLst>
              </a:tr>
              <a:tr h="778536">
                <a:tc rowSpan="2">
                  <a:txBody>
                    <a:bodyPr/>
                    <a:lstStyle/>
                    <a:p>
                      <a:r>
                        <a:rPr lang="en-US" sz="2000" dirty="0" smtClean="0"/>
                        <a:t>Developed system</a:t>
                      </a:r>
                      <a:endParaRPr lang="ru-RU" sz="20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Functional properties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Works as expected, </a:t>
                      </a:r>
                    </a:p>
                    <a:p>
                      <a:r>
                        <a:rPr lang="en-US" sz="2000" dirty="0" smtClean="0"/>
                        <a:t>but had to alter</a:t>
                      </a:r>
                      <a:r>
                        <a:rPr lang="en-US" sz="2000" baseline="0" dirty="0" smtClean="0"/>
                        <a:t> architecture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87697"/>
                  </a:ext>
                </a:extLst>
              </a:tr>
              <a:tr h="778536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Stability / Performance / Usability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Link</a:t>
                      </a:r>
                      <a:r>
                        <a:rPr lang="en-US" sz="2000" baseline="0" dirty="0" smtClean="0"/>
                        <a:t> may suffer collisions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603880"/>
                  </a:ext>
                </a:extLst>
              </a:tr>
              <a:tr h="751700">
                <a:tc rowSpan="2">
                  <a:txBody>
                    <a:bodyPr/>
                    <a:lstStyle/>
                    <a:p>
                      <a:r>
                        <a:rPr lang="en-US" sz="2000" dirty="0" smtClean="0"/>
                        <a:t>Optimization</a:t>
                      </a:r>
                      <a:r>
                        <a:rPr lang="en-US" sz="2000" baseline="0" dirty="0" smtClean="0"/>
                        <a:t> algorithm</a:t>
                      </a:r>
                      <a:endParaRPr lang="ru-RU" sz="20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Provided positions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Calculated</a:t>
                      </a:r>
                      <a:r>
                        <a:rPr lang="en-US" sz="2000" baseline="0" dirty="0" smtClean="0"/>
                        <a:t> correctly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310866"/>
                  </a:ext>
                </a:extLst>
              </a:tr>
              <a:tr h="778536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Stability / Performance / Usability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Extra data</a:t>
                      </a:r>
                      <a:r>
                        <a:rPr lang="en-US" sz="2000" baseline="0" dirty="0" smtClean="0"/>
                        <a:t>  and/or other </a:t>
                      </a:r>
                      <a:r>
                        <a:rPr lang="en-US" sz="2000" baseline="0" dirty="0" err="1" smtClean="0"/>
                        <a:t>algo</a:t>
                      </a:r>
                      <a:r>
                        <a:rPr lang="en-US" sz="2000" baseline="0" dirty="0" smtClean="0"/>
                        <a:t> </a:t>
                      </a:r>
                    </a:p>
                    <a:p>
                      <a:r>
                        <a:rPr lang="en-US" sz="2000" baseline="0" dirty="0" smtClean="0"/>
                        <a:t>for higher accuracy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358327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27584" y="5613766"/>
            <a:ext cx="7859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Result of 4 performed experiments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4443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Conclusion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Good overall results</a:t>
            </a:r>
          </a:p>
          <a:p>
            <a:pPr lvl="1"/>
            <a:r>
              <a:rPr lang="en-US" sz="2000" dirty="0" smtClean="0"/>
              <a:t>Applicable for UAVs layout optimization</a:t>
            </a:r>
          </a:p>
          <a:p>
            <a:pPr lvl="1"/>
            <a:r>
              <a:rPr lang="en-US" sz="2000" dirty="0" smtClean="0"/>
              <a:t>Capability to analyze the measured data</a:t>
            </a:r>
          </a:p>
          <a:p>
            <a:pPr lvl="1"/>
            <a:r>
              <a:rPr lang="en-US" sz="2000" dirty="0" smtClean="0"/>
              <a:t>Ability to be highly modified to obtain more reliable results.</a:t>
            </a:r>
          </a:p>
          <a:p>
            <a:pPr lvl="1"/>
            <a:r>
              <a:rPr lang="en-US" sz="2000" dirty="0" smtClean="0"/>
              <a:t>Extensibility of the platform</a:t>
            </a:r>
          </a:p>
          <a:p>
            <a:endParaRPr lang="en-US" sz="2400" dirty="0" smtClean="0"/>
          </a:p>
          <a:p>
            <a:r>
              <a:rPr lang="en-US" sz="2400" dirty="0" smtClean="0"/>
              <a:t>But …</a:t>
            </a:r>
          </a:p>
          <a:p>
            <a:pPr lvl="1"/>
            <a:r>
              <a:rPr lang="en-US" sz="1800" dirty="0" smtClean="0"/>
              <a:t>Framework architectural problem and nuances</a:t>
            </a:r>
          </a:p>
          <a:p>
            <a:pPr lvl="1"/>
            <a:r>
              <a:rPr lang="en-US" sz="1800" dirty="0" smtClean="0"/>
              <a:t>Behavior of components are hard to model in the laboratory, but real experiment is exhausting.</a:t>
            </a:r>
          </a:p>
          <a:p>
            <a:pPr lvl="1"/>
            <a:r>
              <a:rPr lang="en-US" sz="1800" dirty="0" smtClean="0"/>
              <a:t>Embedded algorithms have restrictions</a:t>
            </a:r>
          </a:p>
          <a:p>
            <a:pPr lvl="1"/>
            <a:r>
              <a:rPr lang="en-US" sz="1800" dirty="0" smtClean="0"/>
              <a:t>The algorithms are </a:t>
            </a:r>
            <a:r>
              <a:rPr lang="en-US" sz="1800" dirty="0" smtClean="0"/>
              <a:t>simplified and produce biased results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3385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Contact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Picture 6" descr="ZH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716338"/>
            <a:ext cx="3971925" cy="222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Kopie von CuriebauInnenhof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3716338"/>
            <a:ext cx="1530350" cy="222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6084888" y="3716338"/>
            <a:ext cx="140987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1" smtClean="0"/>
              <a:t>Visitors address:</a:t>
            </a:r>
            <a:endParaRPr lang="en-US" sz="1400" b="1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6084888" y="4005263"/>
            <a:ext cx="2510239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smtClean="0"/>
              <a:t>Technische Universität Ilmenau</a:t>
            </a:r>
          </a:p>
          <a:p>
            <a:r>
              <a:rPr lang="en-US" sz="1400" smtClean="0"/>
              <a:t>Gustav-Kirchhoff-Str. 1 </a:t>
            </a:r>
            <a:br>
              <a:rPr lang="en-US" sz="1400" smtClean="0"/>
            </a:br>
            <a:r>
              <a:rPr lang="en-US" sz="1400" smtClean="0"/>
              <a:t>(Informatikgebäude, Room 210)</a:t>
            </a:r>
            <a:br>
              <a:rPr lang="en-US" sz="1400" smtClean="0"/>
            </a:br>
            <a:r>
              <a:rPr lang="en-US" sz="1400" smtClean="0"/>
              <a:t>D-98693 Ilmenau</a:t>
            </a:r>
            <a:br>
              <a:rPr lang="en-US" sz="1400" smtClean="0"/>
            </a:br>
            <a:endParaRPr lang="en-US" sz="1400"/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755650" y="2636838"/>
            <a:ext cx="4275138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400" smtClean="0"/>
              <a:t>fon: 	+49 (0)3677 69 2819</a:t>
            </a:r>
          </a:p>
          <a:p>
            <a:r>
              <a:rPr lang="en-US" sz="1400" smtClean="0"/>
              <a:t>fax: 	+49 (0)3677 69 1226</a:t>
            </a:r>
            <a:br>
              <a:rPr lang="en-US" sz="1400" smtClean="0"/>
            </a:br>
            <a:r>
              <a:rPr lang="en-US" sz="1400" smtClean="0"/>
              <a:t>e-mail: 	mitsch@tu-ilmenau.de</a:t>
            </a:r>
            <a:endParaRPr lang="en-US" sz="1400"/>
          </a:p>
        </p:txBody>
      </p:sp>
      <p:sp>
        <p:nvSpPr>
          <p:cNvPr id="9" name="Text Box 12">
            <a:hlinkClick r:id="rId4"/>
          </p:cNvPr>
          <p:cNvSpPr txBox="1">
            <a:spLocks noChangeArrowheads="1"/>
          </p:cNvSpPr>
          <p:nvPr/>
        </p:nvSpPr>
        <p:spPr bwMode="auto">
          <a:xfrm>
            <a:off x="6084888" y="5516563"/>
            <a:ext cx="243656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8E8E8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800" b="1" smtClean="0"/>
              <a:t>www.tu-ilmenau.de/ics</a:t>
            </a:r>
            <a:endParaRPr lang="en-US" sz="1800" b="1"/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755650" y="1604963"/>
            <a:ext cx="4832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8E8E8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sz="1800" b="1" smtClean="0"/>
              <a:t>Integrated Communication Systems Group</a:t>
            </a:r>
          </a:p>
          <a:p>
            <a:pPr eaLnBrk="1" hangingPunct="1"/>
            <a:r>
              <a:rPr lang="en-US" sz="1800" b="1" smtClean="0"/>
              <a:t>Ilmenau University of Technology</a:t>
            </a:r>
            <a:endParaRPr lang="en-US" sz="1800" b="1"/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55650" y="2349500"/>
            <a:ext cx="339330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400" b="1" smtClean="0"/>
              <a:t>Univ.-Prof. Dr.-Ing. Andreas Mitschele-Thiel</a:t>
            </a:r>
            <a:endParaRPr lang="en-US" sz="1400" b="1"/>
          </a:p>
        </p:txBody>
      </p:sp>
    </p:spTree>
    <p:extLst>
      <p:ext uri="{BB962C8B-B14F-4D97-AF65-F5344CB8AC3E}">
        <p14:creationId xmlns:p14="http://schemas.microsoft.com/office/powerpoint/2010/main" val="175823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Appendix. Resolved problems</a:t>
            </a:r>
            <a:endParaRPr lang="ru-RU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316083"/>
              </p:ext>
            </p:extLst>
          </p:nvPr>
        </p:nvGraphicFramePr>
        <p:xfrm>
          <a:off x="683568" y="2204864"/>
          <a:ext cx="8363272" cy="3240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4342">
                  <a:extLst>
                    <a:ext uri="{9D8B030D-6E8A-4147-A177-3AD203B41FA5}">
                      <a16:colId xmlns:a16="http://schemas.microsoft.com/office/drawing/2014/main" val="2405725588"/>
                    </a:ext>
                  </a:extLst>
                </a:gridCol>
                <a:gridCol w="1205050">
                  <a:extLst>
                    <a:ext uri="{9D8B030D-6E8A-4147-A177-3AD203B41FA5}">
                      <a16:colId xmlns:a16="http://schemas.microsoft.com/office/drawing/2014/main" val="311638680"/>
                    </a:ext>
                  </a:extLst>
                </a:gridCol>
                <a:gridCol w="4293880">
                  <a:extLst>
                    <a:ext uri="{9D8B030D-6E8A-4147-A177-3AD203B41FA5}">
                      <a16:colId xmlns:a16="http://schemas.microsoft.com/office/drawing/2014/main" val="3293889359"/>
                    </a:ext>
                  </a:extLst>
                </a:gridCol>
              </a:tblGrid>
              <a:tr h="48176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Problem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Group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Resolved</a:t>
                      </a:r>
                      <a:r>
                        <a:rPr lang="en-US" sz="2000" baseline="0" dirty="0" smtClean="0"/>
                        <a:t> way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402666"/>
                  </a:ext>
                </a:extLst>
              </a:tr>
              <a:tr h="48176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Can’t install app via </a:t>
                      </a:r>
                      <a:r>
                        <a:rPr lang="en-US" sz="2000" dirty="0" err="1" smtClean="0"/>
                        <a:t>apk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Android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Install using Android Studio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152813"/>
                  </a:ext>
                </a:extLst>
              </a:tr>
              <a:tr h="48176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Data </a:t>
                      </a:r>
                      <a:r>
                        <a:rPr lang="en-US" sz="2000" dirty="0" smtClean="0"/>
                        <a:t>doesn’t </a:t>
                      </a:r>
                      <a:r>
                        <a:rPr lang="en-US" sz="2000" dirty="0" smtClean="0"/>
                        <a:t>come to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CnC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Wi-Fi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Check AP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337240"/>
                  </a:ext>
                </a:extLst>
              </a:tr>
              <a:tr h="48176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Silent</a:t>
                      </a:r>
                      <a:r>
                        <a:rPr lang="en-US" sz="2000" baseline="0" dirty="0" smtClean="0"/>
                        <a:t> c</a:t>
                      </a:r>
                      <a:r>
                        <a:rPr lang="en-US" sz="2000" dirty="0" smtClean="0"/>
                        <a:t>rash</a:t>
                      </a:r>
                      <a:r>
                        <a:rPr lang="en-US" sz="2000" baseline="0" dirty="0" smtClean="0"/>
                        <a:t> of app 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Android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Added logging to file in phone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63092"/>
                  </a:ext>
                </a:extLst>
              </a:tr>
              <a:tr h="48176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Error</a:t>
                      </a:r>
                      <a:r>
                        <a:rPr lang="en-US" sz="2000" baseline="0" dirty="0" smtClean="0"/>
                        <a:t> related to MQTT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Software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Replace</a:t>
                      </a:r>
                      <a:r>
                        <a:rPr lang="en-US" sz="2000" baseline="0" dirty="0" smtClean="0"/>
                        <a:t> MQTT with HTTP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691122"/>
                  </a:ext>
                </a:extLst>
              </a:tr>
              <a:tr h="831538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Hard</a:t>
                      </a:r>
                      <a:r>
                        <a:rPr lang="en-US" sz="2000" baseline="0" dirty="0" smtClean="0"/>
                        <a:t> to d</a:t>
                      </a:r>
                      <a:r>
                        <a:rPr lang="en-US" sz="2000" dirty="0" smtClean="0"/>
                        <a:t>escribe</a:t>
                      </a:r>
                      <a:r>
                        <a:rPr lang="en-US" sz="2000" baseline="0" dirty="0" smtClean="0"/>
                        <a:t> software architecture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Report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Refactor code to follow MVVM pattern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983595"/>
                  </a:ext>
                </a:extLst>
              </a:tr>
            </a:tbl>
          </a:graphicData>
        </a:graphic>
      </p:graphicFrame>
      <p:sp>
        <p:nvSpPr>
          <p:cNvPr id="6" name="Объект 2"/>
          <p:cNvSpPr>
            <a:spLocks noGrp="1"/>
          </p:cNvSpPr>
          <p:nvPr>
            <p:ph sz="half" idx="1"/>
          </p:nvPr>
        </p:nvSpPr>
        <p:spPr>
          <a:xfrm>
            <a:off x="1259632" y="1282519"/>
            <a:ext cx="6969968" cy="476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Table describes significant moments of workflow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857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Appendix. Deployment Diagram of Framework</a:t>
            </a:r>
            <a:endParaRPr lang="ru-RU" dirty="0"/>
          </a:p>
        </p:txBody>
      </p:sp>
      <p:sp>
        <p:nvSpPr>
          <p:cNvPr id="10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2098576" cy="4525963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Dockerized</a:t>
            </a:r>
            <a:r>
              <a:rPr lang="en-US" sz="1800" dirty="0" smtClean="0"/>
              <a:t> infrastructure</a:t>
            </a:r>
          </a:p>
          <a:p>
            <a:r>
              <a:rPr lang="en-US" sz="1800" dirty="0" smtClean="0"/>
              <a:t>Unified interface</a:t>
            </a:r>
          </a:p>
          <a:p>
            <a:r>
              <a:rPr lang="en-US" sz="1800" dirty="0" smtClean="0"/>
              <a:t>Configuration in .</a:t>
            </a:r>
            <a:r>
              <a:rPr lang="en-US" sz="1800" dirty="0" err="1" smtClean="0"/>
              <a:t>config</a:t>
            </a:r>
            <a:r>
              <a:rPr lang="en-US" sz="1800" dirty="0" smtClean="0"/>
              <a:t> or OS </a:t>
            </a:r>
            <a:r>
              <a:rPr lang="en-US" sz="1800" dirty="0" err="1" smtClean="0"/>
              <a:t>env</a:t>
            </a:r>
            <a:endParaRPr lang="ru-RU" sz="1800" dirty="0"/>
          </a:p>
        </p:txBody>
      </p:sp>
      <p:pic>
        <p:nvPicPr>
          <p:cNvPr id="20" name="Объект 19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192" y="843721"/>
            <a:ext cx="5390256" cy="5207064"/>
          </a:xfrm>
        </p:spPr>
      </p:pic>
      <p:sp>
        <p:nvSpPr>
          <p:cNvPr id="15" name="TextBox 14"/>
          <p:cNvSpPr txBox="1"/>
          <p:nvPr/>
        </p:nvSpPr>
        <p:spPr>
          <a:xfrm>
            <a:off x="827584" y="5619898"/>
            <a:ext cx="23866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A deployment case in container runtime.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6629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Appendix. Network Diagram of Experiment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124744"/>
            <a:ext cx="4536504" cy="4646893"/>
          </a:xfrm>
        </p:spPr>
      </p:pic>
      <p:sp>
        <p:nvSpPr>
          <p:cNvPr id="15" name="TextBox 14"/>
          <p:cNvSpPr txBox="1"/>
          <p:nvPr/>
        </p:nvSpPr>
        <p:spPr>
          <a:xfrm>
            <a:off x="827584" y="5619898"/>
            <a:ext cx="2386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A network scheme of experiment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9266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642" y="1348015"/>
            <a:ext cx="4720716" cy="429630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Appendix. Experiment 1/6</a:t>
            </a:r>
            <a:endParaRPr lang="ru-RU" dirty="0"/>
          </a:p>
        </p:txBody>
      </p:sp>
      <p:sp>
        <p:nvSpPr>
          <p:cNvPr id="10" name="Объект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1" name="Объект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827584" y="5613766"/>
            <a:ext cx="7859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Experiment Case 2 – Sub-Optimal Case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5244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Appendix. Experiment 1/6</a:t>
            </a:r>
            <a:endParaRPr lang="ru-RU" dirty="0"/>
          </a:p>
        </p:txBody>
      </p:sp>
      <p:sp>
        <p:nvSpPr>
          <p:cNvPr id="10" name="Объект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1" name="Объект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642" y="1352283"/>
            <a:ext cx="4720716" cy="429631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27584" y="5613766"/>
            <a:ext cx="7859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Experiment Case 1 – Uniform Case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1693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Appendix. Experiment 1/6</a:t>
            </a:r>
            <a:endParaRPr lang="ru-RU" dirty="0"/>
          </a:p>
        </p:txBody>
      </p:sp>
      <p:sp>
        <p:nvSpPr>
          <p:cNvPr id="10" name="Объект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1" name="Объект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827584" y="5613766"/>
            <a:ext cx="7859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Experiment Case 1 – </a:t>
            </a:r>
            <a:r>
              <a:rPr lang="en-US" sz="1100" dirty="0" smtClean="0"/>
              <a:t>Near- </a:t>
            </a:r>
            <a:r>
              <a:rPr lang="en-US" sz="1100" dirty="0" smtClean="0"/>
              <a:t>Uniform Case</a:t>
            </a:r>
            <a:endParaRPr lang="en-US" sz="1100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642" y="1352283"/>
            <a:ext cx="4682451" cy="426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Группа 10"/>
          <p:cNvGrpSpPr/>
          <p:nvPr/>
        </p:nvGrpSpPr>
        <p:grpSpPr>
          <a:xfrm>
            <a:off x="5220072" y="1772816"/>
            <a:ext cx="3732379" cy="2791888"/>
            <a:chOff x="5163402" y="1916832"/>
            <a:chExt cx="3732379" cy="2791888"/>
          </a:xfrm>
        </p:grpSpPr>
        <p:pic>
          <p:nvPicPr>
            <p:cNvPr id="9" name="Объект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3402" y="1916832"/>
              <a:ext cx="3732379" cy="223032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625200" y="4277833"/>
              <a:ext cx="280878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/>
                <a:t>Increasing coverage and capacity </a:t>
              </a:r>
            </a:p>
            <a:p>
              <a:pPr algn="ctr"/>
              <a:r>
                <a:rPr lang="en-US" sz="1100" dirty="0" smtClean="0"/>
                <a:t>with UAV equipped with base stations, </a:t>
              </a:r>
              <a:r>
                <a:rPr lang="en-US" sz="1100" dirty="0" smtClean="0">
                  <a:hlinkClick r:id="rId4"/>
                </a:rPr>
                <a:t>source</a:t>
              </a:r>
              <a:endParaRPr lang="en-US" sz="1100" dirty="0"/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Problem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Description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Mobile users’ demand increasing</a:t>
            </a:r>
          </a:p>
          <a:p>
            <a:pPr lvl="1"/>
            <a:r>
              <a:rPr lang="en-US" dirty="0" smtClean="0"/>
              <a:t>Higher speed, lower latency</a:t>
            </a:r>
          </a:p>
          <a:p>
            <a:pPr lvl="1"/>
            <a:r>
              <a:rPr lang="en-US" dirty="0" smtClean="0"/>
              <a:t>More data and services</a:t>
            </a:r>
          </a:p>
          <a:p>
            <a:r>
              <a:rPr lang="en-US" dirty="0" smtClean="0"/>
              <a:t>Tendency to be located closely to users</a:t>
            </a:r>
          </a:p>
          <a:p>
            <a:pPr lvl="1"/>
            <a:r>
              <a:rPr lang="en-US" dirty="0" smtClean="0"/>
              <a:t>2G:  Macro-cells</a:t>
            </a:r>
          </a:p>
          <a:p>
            <a:pPr lvl="1"/>
            <a:r>
              <a:rPr lang="en-US" dirty="0" smtClean="0"/>
              <a:t>3G - 4G: Micro-cells</a:t>
            </a:r>
          </a:p>
          <a:p>
            <a:pPr lvl="1"/>
            <a:r>
              <a:rPr lang="en-US" dirty="0" smtClean="0"/>
              <a:t>5G: Pico-cells</a:t>
            </a:r>
          </a:p>
          <a:p>
            <a:r>
              <a:rPr lang="en-US" dirty="0" smtClean="0"/>
              <a:t>Idea: </a:t>
            </a:r>
            <a:r>
              <a:rPr lang="en-US" b="1" dirty="0" smtClean="0"/>
              <a:t>Unmanned Aerial Vehicle with</a:t>
            </a:r>
            <a:br>
              <a:rPr lang="en-US" b="1" dirty="0" smtClean="0"/>
            </a:br>
            <a:r>
              <a:rPr lang="en-US" b="1" dirty="0" smtClean="0"/>
              <a:t>Base Stations (UAV-BS)</a:t>
            </a:r>
          </a:p>
          <a:p>
            <a:r>
              <a:rPr lang="en-US" dirty="0" smtClean="0"/>
              <a:t>Problems:</a:t>
            </a:r>
          </a:p>
          <a:p>
            <a:pPr lvl="1"/>
            <a:r>
              <a:rPr lang="en-US" dirty="0" smtClean="0"/>
              <a:t>How to design a placement algorithm? </a:t>
            </a:r>
          </a:p>
          <a:p>
            <a:pPr lvl="1"/>
            <a:r>
              <a:rPr lang="en-US" dirty="0" smtClean="0"/>
              <a:t>How to evaluate correctness the algorithm?</a:t>
            </a:r>
          </a:p>
          <a:p>
            <a:pPr lvl="1"/>
            <a:r>
              <a:rPr lang="en-US" dirty="0" smtClean="0"/>
              <a:t>How to test the algorithm in the real life?</a:t>
            </a:r>
          </a:p>
          <a:p>
            <a:pPr lvl="1"/>
            <a:r>
              <a:rPr lang="en-US" dirty="0" smtClean="0"/>
              <a:t>How to coordinate the elements of mobile</a:t>
            </a:r>
            <a:br>
              <a:rPr lang="en-US" dirty="0" smtClean="0"/>
            </a:br>
            <a:r>
              <a:rPr lang="en-US" dirty="0" smtClean="0"/>
              <a:t>communication system infrastructure?</a:t>
            </a:r>
          </a:p>
          <a:p>
            <a:pPr lvl="1"/>
            <a:endParaRPr lang="ru-RU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88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0"/>
            <a:ext cx="8229600" cy="562074"/>
          </a:xfrm>
        </p:spPr>
        <p:txBody>
          <a:bodyPr/>
          <a:lstStyle/>
          <a:p>
            <a:r>
              <a:rPr lang="en-US" dirty="0" smtClean="0"/>
              <a:t>Appendix. Experiment 2/6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666" y="476672"/>
            <a:ext cx="6081051" cy="52123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5613766"/>
            <a:ext cx="7859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Overall Signal Quality (RSS) changes during the experiment.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661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0"/>
            <a:ext cx="8229600" cy="562074"/>
          </a:xfrm>
        </p:spPr>
        <p:txBody>
          <a:bodyPr/>
          <a:lstStyle/>
          <a:p>
            <a:r>
              <a:rPr lang="en-US" dirty="0" smtClean="0"/>
              <a:t>Appendix. Experiment 3/6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506707"/>
            <a:ext cx="6192688" cy="53080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7584" y="5613766"/>
            <a:ext cx="7859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Measured signal link speed for uplink and downlink. Mostly metrics are degraded, cannot truly rely on them.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2125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0"/>
            <a:ext cx="8229600" cy="562074"/>
          </a:xfrm>
        </p:spPr>
        <p:txBody>
          <a:bodyPr/>
          <a:lstStyle/>
          <a:p>
            <a:r>
              <a:rPr lang="en-US" dirty="0" smtClean="0"/>
              <a:t>Appendix. Experiment 4/6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531512"/>
            <a:ext cx="6465751" cy="55420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7584" y="5613766"/>
            <a:ext cx="7859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Overall detected coordinates changes during the experiment. Clearly shown that GPS has measurement error.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1206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0"/>
            <a:ext cx="8229600" cy="562074"/>
          </a:xfrm>
        </p:spPr>
        <p:txBody>
          <a:bodyPr/>
          <a:lstStyle/>
          <a:p>
            <a:r>
              <a:rPr lang="en-US" dirty="0" smtClean="0"/>
              <a:t>Appendix. Experiment 5/6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476672"/>
            <a:ext cx="6490827" cy="55635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7584" y="5613766"/>
            <a:ext cx="7859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The </a:t>
            </a:r>
            <a:r>
              <a:rPr lang="en-US" sz="1100" dirty="0" err="1"/>
              <a:t>h</a:t>
            </a:r>
            <a:r>
              <a:rPr lang="en-US" sz="1100" dirty="0" err="1" smtClean="0"/>
              <a:t>eatmap</a:t>
            </a:r>
            <a:r>
              <a:rPr lang="en-US" sz="1100" dirty="0" smtClean="0"/>
              <a:t> of quality of WI-FI signal by GPS coordinates.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9130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0"/>
            <a:ext cx="8229600" cy="562074"/>
          </a:xfrm>
        </p:spPr>
        <p:txBody>
          <a:bodyPr/>
          <a:lstStyle/>
          <a:p>
            <a:r>
              <a:rPr lang="en-US" dirty="0" smtClean="0"/>
              <a:t>Appendix. Experiment 6/6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677" y="836712"/>
            <a:ext cx="3066585" cy="526974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562074"/>
            <a:ext cx="5912133" cy="359940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134638"/>
            <a:ext cx="6444208" cy="272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0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general use-case for possible solution</a:t>
            </a:r>
            <a:endParaRPr lang="en-US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052736"/>
            <a:ext cx="6588061" cy="4531508"/>
          </a:xfrm>
        </p:spPr>
      </p:pic>
      <p:sp>
        <p:nvSpPr>
          <p:cNvPr id="7" name="TextBox 6"/>
          <p:cNvSpPr txBox="1"/>
          <p:nvPr/>
        </p:nvSpPr>
        <p:spPr>
          <a:xfrm>
            <a:off x="2627784" y="5584824"/>
            <a:ext cx="39959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A generalized use-case for a placement algorithm experimental framework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647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 System Design</a:t>
            </a:r>
            <a:endParaRPr lang="en-US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1331640" y="1092463"/>
            <a:ext cx="6192688" cy="4429262"/>
          </a:xfrm>
          <a:prstGeom prst="rect">
            <a:avLst/>
          </a:prstGeom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763688" y="5733256"/>
            <a:ext cx="56166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Abstract Design for component interaction for the given possible problem solution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0616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 Architecture Description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/>
        </p:blipFill>
        <p:spPr>
          <a:xfrm>
            <a:off x="1656000" y="979637"/>
            <a:ext cx="5832000" cy="4344840"/>
          </a:xfrm>
          <a:prstGeom prst="rect">
            <a:avLst/>
          </a:prstGeom>
          <a:ln>
            <a:noFill/>
          </a:ln>
        </p:spPr>
      </p:pic>
      <p:sp>
        <p:nvSpPr>
          <p:cNvPr id="6" name="TextShape 2"/>
          <p:cNvSpPr txBox="1"/>
          <p:nvPr/>
        </p:nvSpPr>
        <p:spPr>
          <a:xfrm>
            <a:off x="5940152" y="3717032"/>
            <a:ext cx="1631032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8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GPS_Tracker</a:t>
            </a:r>
            <a:endParaRPr lang="ru-RU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TextShape 3"/>
          <p:cNvSpPr txBox="1"/>
          <p:nvPr/>
        </p:nvSpPr>
        <p:spPr>
          <a:xfrm>
            <a:off x="771128" y="4878552"/>
            <a:ext cx="1603376" cy="432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8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GPS_Android</a:t>
            </a:r>
            <a:endParaRPr lang="ru-RU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TextShape 4"/>
          <p:cNvSpPr txBox="1"/>
          <p:nvPr/>
        </p:nvSpPr>
        <p:spPr>
          <a:xfrm>
            <a:off x="627090" y="2630394"/>
            <a:ext cx="1800024" cy="432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8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GPS_Frontend</a:t>
            </a:r>
            <a:endParaRPr lang="ru-RU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584" y="5686668"/>
            <a:ext cx="7859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Three main component of framework: a phone (</a:t>
            </a:r>
            <a:r>
              <a:rPr lang="en-US" sz="1100" dirty="0" err="1" smtClean="0"/>
              <a:t>GPS_Android</a:t>
            </a:r>
            <a:r>
              <a:rPr lang="en-US" sz="1100" dirty="0" smtClean="0"/>
              <a:t>), user interface (</a:t>
            </a:r>
            <a:r>
              <a:rPr lang="en-US" sz="1100" dirty="0" err="1" smtClean="0"/>
              <a:t>GPS_Frontend</a:t>
            </a:r>
            <a:r>
              <a:rPr lang="en-US" sz="1100" dirty="0" smtClean="0"/>
              <a:t>), data processing (</a:t>
            </a:r>
            <a:r>
              <a:rPr lang="en-US" sz="1100" dirty="0" err="1" smtClean="0"/>
              <a:t>GPS_Tracker</a:t>
            </a:r>
            <a:r>
              <a:rPr lang="en-US" sz="1100" dirty="0" smtClean="0"/>
              <a:t>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2735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Android Component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Measure</a:t>
            </a:r>
            <a:r>
              <a:rPr lang="ru-RU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</a:p>
          <a:p>
            <a:pPr lvl="1"/>
            <a:r>
              <a:rPr lang="ru-RU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GPS </a:t>
            </a:r>
            <a:r>
              <a:rPr lang="ru-RU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location</a:t>
            </a:r>
            <a:endParaRPr lang="ru-RU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/>
            <a:r>
              <a:rPr lang="ru-RU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</a:t>
            </a:r>
            <a:r>
              <a:rPr lang="ru-RU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ru-RU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connection</a:t>
            </a:r>
            <a:endParaRPr lang="ru-RU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/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ru-RU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onnection</a:t>
            </a:r>
            <a:r>
              <a:rPr lang="ru-RU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ru-RU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speed</a:t>
            </a:r>
            <a:r>
              <a:rPr lang="ru-RU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ru-RU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using</a:t>
            </a:r>
            <a:r>
              <a:rPr lang="ru-RU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ru-RU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given</a:t>
            </a:r>
            <a:r>
              <a:rPr lang="ru-RU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ru-RU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server</a:t>
            </a:r>
            <a:r>
              <a:rPr lang="ru-RU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/>
            </a:r>
            <a:b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</a:br>
            <a:r>
              <a:rPr lang="ru-RU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by</a:t>
            </a:r>
            <a:r>
              <a:rPr lang="ru-RU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MQTT </a:t>
            </a:r>
            <a:r>
              <a:rPr lang="ru-RU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</a:t>
            </a:r>
            <a:r>
              <a:rPr lang="ru-RU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</a:t>
            </a:r>
            <a:endParaRPr lang="ru-RU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ru-RU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Activities</a:t>
            </a:r>
            <a:r>
              <a:rPr lang="ru-RU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lvl="1"/>
            <a:r>
              <a:rPr lang="ru-RU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Sen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lang="ru-RU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ru-RU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measurment</a:t>
            </a:r>
            <a:r>
              <a:rPr lang="ru-RU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ru-RU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</a:t>
            </a:r>
            <a:r>
              <a:rPr lang="ru-RU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ru-RU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</a:t>
            </a:r>
            <a:r>
              <a:rPr lang="ru-RU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ru-RU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given</a:t>
            </a:r>
            <a:r>
              <a:rPr lang="ru-RU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ru-RU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server</a:t>
            </a:r>
            <a:endParaRPr lang="ru-RU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/>
            <a:r>
              <a:rPr lang="ru-RU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Measure</a:t>
            </a:r>
            <a:r>
              <a:rPr lang="ru-RU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ru-RU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</a:t>
            </a:r>
            <a:r>
              <a:rPr lang="ru-RU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ru-RU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periodicaly</a:t>
            </a:r>
            <a:r>
              <a:rPr lang="ru-RU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ru-RU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with</a:t>
            </a:r>
            <a:r>
              <a:rPr lang="ru-RU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ru-RU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given</a:t>
            </a:r>
            <a:r>
              <a:rPr lang="ru-RU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			  </a:t>
            </a:r>
            <a:r>
              <a:rPr lang="ru-RU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timeout</a:t>
            </a:r>
            <a:r>
              <a:rPr lang="ru-RU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ru-RU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</a:t>
            </a:r>
            <a:r>
              <a:rPr lang="ru-RU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ru-RU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background</a:t>
            </a:r>
            <a:endParaRPr lang="ru-RU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800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/>
        </p:blipFill>
        <p:spPr>
          <a:xfrm>
            <a:off x="6559488" y="166680"/>
            <a:ext cx="2414951" cy="5240060"/>
          </a:xfrm>
          <a:prstGeom prst="rect">
            <a:avLst/>
          </a:prstGeom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559488" y="5514698"/>
            <a:ext cx="2584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 smtClean="0"/>
              <a:t>GPS_Android</a:t>
            </a:r>
            <a:r>
              <a:rPr lang="en-US" sz="1100" dirty="0" smtClean="0"/>
              <a:t> installed on an Android </a:t>
            </a:r>
            <a:r>
              <a:rPr lang="en-US" sz="1100" dirty="0" err="1" smtClean="0"/>
              <a:t>SmartPhone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3311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Component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/>
        </p:blipFill>
        <p:spPr>
          <a:xfrm>
            <a:off x="576000" y="1656000"/>
            <a:ext cx="8481960" cy="3960000"/>
          </a:xfrm>
          <a:prstGeom prst="rect">
            <a:avLst/>
          </a:prstGeom>
          <a:ln>
            <a:noFill/>
          </a:ln>
        </p:spPr>
      </p:pic>
      <p:sp>
        <p:nvSpPr>
          <p:cNvPr id="5" name="Line 2"/>
          <p:cNvSpPr/>
          <p:nvPr/>
        </p:nvSpPr>
        <p:spPr>
          <a:xfrm>
            <a:off x="1728000" y="1413720"/>
            <a:ext cx="360000" cy="74628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Line 3"/>
          <p:cNvSpPr/>
          <p:nvPr/>
        </p:nvSpPr>
        <p:spPr>
          <a:xfrm flipH="1">
            <a:off x="1656000" y="5147364"/>
            <a:ext cx="1475840" cy="108636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Line 4"/>
          <p:cNvSpPr/>
          <p:nvPr/>
        </p:nvSpPr>
        <p:spPr>
          <a:xfrm flipH="1">
            <a:off x="5832000" y="1466280"/>
            <a:ext cx="792000" cy="134172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TextShape 5"/>
          <p:cNvSpPr txBox="1"/>
          <p:nvPr/>
        </p:nvSpPr>
        <p:spPr>
          <a:xfrm>
            <a:off x="6264000" y="864000"/>
            <a:ext cx="253836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ru-RU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Location data on given </a:t>
            </a:r>
          </a:p>
          <a:p>
            <a:r>
              <a:rPr lang="ru-RU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timeframe</a:t>
            </a:r>
          </a:p>
        </p:txBody>
      </p:sp>
      <p:sp>
        <p:nvSpPr>
          <p:cNvPr id="9" name="TextShape 6"/>
          <p:cNvSpPr txBox="1"/>
          <p:nvPr/>
        </p:nvSpPr>
        <p:spPr>
          <a:xfrm>
            <a:off x="826560" y="325800"/>
            <a:ext cx="1549440" cy="1114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ru-RU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Timeframe, </a:t>
            </a:r>
          </a:p>
          <a:p>
            <a:r>
              <a:rPr lang="ru-RU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update </a:t>
            </a:r>
          </a:p>
          <a:p>
            <a:r>
              <a:rPr lang="ru-RU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frequency</a:t>
            </a:r>
          </a:p>
          <a:p>
            <a:r>
              <a:rPr lang="ru-RU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configuration </a:t>
            </a:r>
          </a:p>
        </p:txBody>
      </p:sp>
      <p:sp>
        <p:nvSpPr>
          <p:cNvPr id="10" name="TextShape 7"/>
          <p:cNvSpPr txBox="1"/>
          <p:nvPr/>
        </p:nvSpPr>
        <p:spPr>
          <a:xfrm>
            <a:off x="3131840" y="4842268"/>
            <a:ext cx="122004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ru-RU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Database</a:t>
            </a:r>
            <a:r>
              <a:rPr lang="ru-RU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r>
              <a:rPr lang="ru-RU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statistics</a:t>
            </a:r>
            <a:endParaRPr lang="ru-RU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7584" y="5613766"/>
            <a:ext cx="7859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Layout of the UI implemented by </a:t>
            </a:r>
            <a:r>
              <a:rPr lang="en-US" sz="1100" dirty="0" err="1" smtClean="0"/>
              <a:t>GPS_Frontend</a:t>
            </a:r>
            <a:r>
              <a:rPr lang="en-US" sz="1100" dirty="0" smtClean="0"/>
              <a:t>. </a:t>
            </a:r>
            <a:r>
              <a:rPr lang="en-US" sz="1100" dirty="0" smtClean="0"/>
              <a:t>The user interact via a web-browser.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40701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Backend Component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/>
        </p:blipFill>
        <p:spPr>
          <a:xfrm>
            <a:off x="648000" y="1412776"/>
            <a:ext cx="8192160" cy="3542760"/>
          </a:xfrm>
          <a:prstGeom prst="rect">
            <a:avLst/>
          </a:prstGeom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827584" y="5613766"/>
            <a:ext cx="7859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Component diagram for </a:t>
            </a:r>
            <a:r>
              <a:rPr lang="en-US" sz="1100" dirty="0" err="1" smtClean="0"/>
              <a:t>GPS_Tracker</a:t>
            </a:r>
            <a:r>
              <a:rPr lang="en-US" sz="1100" dirty="0" smtClean="0"/>
              <a:t> backend components.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3632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Component Layout for Experiment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157887"/>
            <a:ext cx="6054616" cy="4430511"/>
          </a:xfrm>
        </p:spPr>
      </p:pic>
      <p:sp>
        <p:nvSpPr>
          <p:cNvPr id="6" name="TextBox 5"/>
          <p:cNvSpPr txBox="1"/>
          <p:nvPr/>
        </p:nvSpPr>
        <p:spPr>
          <a:xfrm>
            <a:off x="1043608" y="5778768"/>
            <a:ext cx="78033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Communication between components during the experiment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7052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ICS">
      <a:dk1>
        <a:srgbClr val="000000"/>
      </a:dk1>
      <a:lt1>
        <a:srgbClr val="FFFFFF"/>
      </a:lt1>
      <a:dk2>
        <a:srgbClr val="FFFFFF"/>
      </a:dk2>
      <a:lt2>
        <a:srgbClr val="003359"/>
      </a:lt2>
      <a:accent1>
        <a:srgbClr val="FF7900"/>
      </a:accent1>
      <a:accent2>
        <a:srgbClr val="FFC000"/>
      </a:accent2>
      <a:accent3>
        <a:srgbClr val="FFBC7F"/>
      </a:accent3>
      <a:accent4>
        <a:srgbClr val="9E6422"/>
      </a:accent4>
      <a:accent5>
        <a:srgbClr val="B4DCDC"/>
      </a:accent5>
      <a:accent6>
        <a:srgbClr val="00747A"/>
      </a:accent6>
      <a:hlink>
        <a:srgbClr val="00747A"/>
      </a:hlink>
      <a:folHlink>
        <a:srgbClr val="78B6AB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</TotalTime>
  <Words>603</Words>
  <Application>Microsoft Office PowerPoint</Application>
  <PresentationFormat>Экран (4:3)</PresentationFormat>
  <Paragraphs>143</Paragraphs>
  <Slides>24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8" baseType="lpstr">
      <vt:lpstr>ＭＳ Ｐゴシック</vt:lpstr>
      <vt:lpstr>Arial</vt:lpstr>
      <vt:lpstr>Calibri</vt:lpstr>
      <vt:lpstr>Larissa</vt:lpstr>
      <vt:lpstr>Performance analysis framework for base station placement using IEEE 802.11</vt:lpstr>
      <vt:lpstr>Problem Description</vt:lpstr>
      <vt:lpstr>A general use-case for possible solution</vt:lpstr>
      <vt:lpstr>Abstract System Design</vt:lpstr>
      <vt:lpstr>Framework Architecture Description</vt:lpstr>
      <vt:lpstr>Android Component</vt:lpstr>
      <vt:lpstr>UI Component</vt:lpstr>
      <vt:lpstr>Backend Component</vt:lpstr>
      <vt:lpstr>Component Layout for Experiment</vt:lpstr>
      <vt:lpstr>Optimized positions for UAV-BS</vt:lpstr>
      <vt:lpstr>Result of experiment</vt:lpstr>
      <vt:lpstr>Conclusion</vt:lpstr>
      <vt:lpstr>Contact</vt:lpstr>
      <vt:lpstr>Appendix. Resolved problems</vt:lpstr>
      <vt:lpstr>Appendix. Deployment Diagram of Framework</vt:lpstr>
      <vt:lpstr>Appendix. Network Diagram of Experiment</vt:lpstr>
      <vt:lpstr>Appendix. Experiment 1/6</vt:lpstr>
      <vt:lpstr>Appendix. Experiment 1/6</vt:lpstr>
      <vt:lpstr>Appendix. Experiment 1/6</vt:lpstr>
      <vt:lpstr>Appendix. Experiment 2/6</vt:lpstr>
      <vt:lpstr>Appendix. Experiment 3/6</vt:lpstr>
      <vt:lpstr>Appendix. Experiment 4/6</vt:lpstr>
      <vt:lpstr>Appendix. Experiment 5/6</vt:lpstr>
      <vt:lpstr>Appendix. Experiment 6/6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Integrated Communication Systems Group</dc:creator>
  <cp:lastModifiedBy>Кукарцев Кирилл Сергеевич</cp:lastModifiedBy>
  <cp:revision>129</cp:revision>
  <dcterms:created xsi:type="dcterms:W3CDTF">2010-10-05T15:15:43Z</dcterms:created>
  <dcterms:modified xsi:type="dcterms:W3CDTF">2020-03-11T02:09:07Z</dcterms:modified>
</cp:coreProperties>
</file>